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64" r:id="rId4"/>
    <p:sldId id="291" r:id="rId5"/>
    <p:sldId id="327" r:id="rId6"/>
    <p:sldId id="343" r:id="rId7"/>
    <p:sldId id="344" r:id="rId8"/>
    <p:sldId id="354" r:id="rId9"/>
    <p:sldId id="355" r:id="rId10"/>
    <p:sldId id="330" r:id="rId11"/>
    <p:sldId id="331" r:id="rId12"/>
    <p:sldId id="352" r:id="rId13"/>
    <p:sldId id="346" r:id="rId14"/>
    <p:sldId id="345" r:id="rId15"/>
    <p:sldId id="347" r:id="rId16"/>
    <p:sldId id="349" r:id="rId17"/>
    <p:sldId id="348" r:id="rId18"/>
    <p:sldId id="350" r:id="rId19"/>
    <p:sldId id="338" r:id="rId20"/>
    <p:sldId id="336" r:id="rId21"/>
    <p:sldId id="351" r:id="rId22"/>
    <p:sldId id="353" r:id="rId23"/>
    <p:sldId id="356" r:id="rId24"/>
    <p:sldId id="357" r:id="rId25"/>
    <p:sldId id="358" r:id="rId26"/>
    <p:sldId id="359" r:id="rId27"/>
    <p:sldId id="360" r:id="rId28"/>
    <p:sldId id="362" r:id="rId29"/>
    <p:sldId id="363" r:id="rId30"/>
    <p:sldId id="341" r:id="rId31"/>
    <p:sldId id="342" r:id="rId32"/>
    <p:sldId id="367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수현 채" initials="수채" lastIdx="1" clrIdx="0">
    <p:extLst>
      <p:ext uri="{19B8F6BF-5375-455C-9EA6-DF929625EA0E}">
        <p15:presenceInfo xmlns:p15="http://schemas.microsoft.com/office/powerpoint/2012/main" userId="4f1476b872a005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2" autoAdjust="0"/>
    <p:restoredTop sz="87483" autoAdjust="0"/>
  </p:normalViewPr>
  <p:slideViewPr>
    <p:cSldViewPr snapToGrid="0">
      <p:cViewPr varScale="1">
        <p:scale>
          <a:sx n="111" d="100"/>
          <a:sy n="111" d="100"/>
        </p:scale>
        <p:origin x="126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8BDB4-6031-41D8-8C0E-2BF47E787FA7}" type="datetimeFigureOut">
              <a:rPr lang="ko-KR" altLang="en-US" smtClean="0"/>
              <a:t>2021. 4. 24.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AFC81-9E5D-40F5-9F2B-93F4979DB7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232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305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74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46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14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959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50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386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295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988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612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블록게시판</a:t>
            </a:r>
            <a:r>
              <a:rPr lang="ko-KR" altLang="en-US" dirty="0"/>
              <a:t> 영상</a:t>
            </a:r>
            <a:endParaRPr lang="en-US" altLang="ko-KR" dirty="0"/>
          </a:p>
          <a:p>
            <a:r>
              <a:rPr lang="ko-KR" altLang="en-US" dirty="0"/>
              <a:t>이런 식으로 내 </a:t>
            </a:r>
            <a:r>
              <a:rPr lang="ko-KR" altLang="en-US" dirty="0" err="1"/>
              <a:t>작업목록을</a:t>
            </a:r>
            <a:r>
              <a:rPr lang="ko-KR" altLang="en-US" dirty="0"/>
              <a:t> 올리고 피드백 및 협업 파트너의 구인이 가능하다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서브게시판</a:t>
            </a:r>
            <a:r>
              <a:rPr lang="ko-KR" altLang="en-US" dirty="0"/>
              <a:t> 생성</a:t>
            </a:r>
            <a:endParaRPr lang="en-US" altLang="ko-KR" dirty="0"/>
          </a:p>
          <a:p>
            <a:r>
              <a:rPr lang="ko-KR" altLang="en-US" dirty="0"/>
              <a:t>이런 식으로 </a:t>
            </a:r>
            <a:r>
              <a:rPr lang="ko-KR" altLang="en-US" dirty="0" err="1"/>
              <a:t>고평가를</a:t>
            </a:r>
            <a:r>
              <a:rPr lang="ko-KR" altLang="en-US" dirty="0"/>
              <a:t> 받은 게임은 해당 게시판을 생성해서 그 게임에 대한 공략이나 후속에 대한 정보를 주고받을 수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어드민</a:t>
            </a:r>
            <a:r>
              <a:rPr lang="ko-KR" altLang="en-US" dirty="0"/>
              <a:t> 회원 정지 기능</a:t>
            </a:r>
            <a:endParaRPr lang="en-US" altLang="ko-KR" dirty="0"/>
          </a:p>
          <a:p>
            <a:r>
              <a:rPr lang="ko-KR" altLang="en-US" dirty="0"/>
              <a:t>이런 식으로 </a:t>
            </a:r>
            <a:r>
              <a:rPr lang="ko-KR" altLang="en-US" dirty="0" err="1"/>
              <a:t>불량회원에</a:t>
            </a:r>
            <a:r>
              <a:rPr lang="ko-KR" altLang="en-US" dirty="0"/>
              <a:t> 대한 정지가 가능하다는 내용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82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037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462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792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547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748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938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079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6800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5545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469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42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 가공해서 </a:t>
            </a:r>
            <a:r>
              <a:rPr lang="ko-KR" altLang="en-US" dirty="0" err="1"/>
              <a:t>여렇게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1232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797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792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995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953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141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21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098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1AFC81-9E5D-40F5-9F2B-93F4979DB7A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084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2021. 4. 24.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9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2021. 4. 24.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149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2021. 4. 24.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760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2021. 4. 24.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2021. 4. 24.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072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2021. 4. 24.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844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2021. 4. 24.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320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2021. 4. 24.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462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2021. 4. 24.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70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2021. 4. 24.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567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2021. 4. 24.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9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EFC74-BCF9-4D2F-93BF-D1053BDA4388}" type="datetimeFigureOut">
              <a:rPr lang="ko-KR" altLang="en-US" smtClean="0"/>
              <a:t>2021. 4. 24.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651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9595jh/RogueWrit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9595jh/RogueWrite/blob/master/angular-src/src/app/services/play.service.t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852434" y="1268327"/>
            <a:ext cx="6487131" cy="4321346"/>
            <a:chOff x="3433483" y="1474988"/>
            <a:chExt cx="5638800" cy="3756238"/>
          </a:xfrm>
        </p:grpSpPr>
        <p:sp>
          <p:nvSpPr>
            <p:cNvPr id="4" name="자유형 3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3519055" y="2084256"/>
              <a:ext cx="120073" cy="1200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3826435" y="4236329"/>
              <a:ext cx="120073" cy="1200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8231773" y="4665549"/>
              <a:ext cx="120073" cy="1200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8845991" y="1719149"/>
              <a:ext cx="120073" cy="1200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7501468" y="5143182"/>
              <a:ext cx="495091" cy="88044"/>
              <a:chOff x="7501468" y="5331072"/>
              <a:chExt cx="495091" cy="88044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7924559" y="5347116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7818787" y="5343105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7713014" y="5339094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7607241" y="5335083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7501468" y="5331072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4080661" y="1474988"/>
              <a:ext cx="283546" cy="80022"/>
              <a:chOff x="7501468" y="5331072"/>
              <a:chExt cx="283546" cy="80022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7713014" y="5339094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7607241" y="5335083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7501468" y="5331072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j-lt"/>
                </a:endParaRP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3393793" y="2598715"/>
            <a:ext cx="543879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600" dirty="0"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  <a:cs typeface="Open Sans Extrabold" panose="020B0906030804020204" pitchFamily="34" charset="0"/>
              </a:rPr>
              <a:t>RogueWrite</a:t>
            </a:r>
            <a:endParaRPr lang="ko-KR" altLang="en-US" sz="7600" dirty="0">
              <a:solidFill>
                <a:schemeClr val="bg1"/>
              </a:solidFill>
              <a:latin typeface="+mj-lt"/>
              <a:ea typeface="나눔바른고딕" panose="020B0603020101020101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6364" y="6269694"/>
            <a:ext cx="7207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+mj-lt"/>
                <a:ea typeface="나눔바른고딕" panose="020B0603020101020101" pitchFamily="50" charset="-127"/>
                <a:cs typeface="Open Sans Semibold" panose="020B0706030804020204" pitchFamily="34" charset="0"/>
              </a:rPr>
              <a:t>Github</a:t>
            </a:r>
            <a:r>
              <a:rPr lang="en-US" altLang="ko-KR" sz="2400" dirty="0">
                <a:latin typeface="+mj-lt"/>
                <a:ea typeface="나눔바른고딕" panose="020B0603020101020101" pitchFamily="50" charset="-127"/>
                <a:cs typeface="Open Sans Semibold" panose="020B0706030804020204" pitchFamily="34" charset="0"/>
              </a:rPr>
              <a:t>: </a:t>
            </a:r>
            <a:r>
              <a:rPr lang="en-US" altLang="ko-KR" sz="2400" dirty="0">
                <a:hlinkClick r:id="rId2"/>
              </a:rPr>
              <a:t>https://github.com/p9595jh/RogueWrite</a:t>
            </a:r>
            <a:endParaRPr lang="en-US" altLang="ko-KR" sz="2400" dirty="0">
              <a:latin typeface="+mj-lt"/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698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403335" y="1624301"/>
            <a:ext cx="761925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  </a:t>
            </a:r>
            <a:r>
              <a:rPr lang="en-US" altLang="ko-KR" sz="3200" dirty="0" err="1">
                <a:ea typeface="Noto Sans CJK KR Bold" panose="020B0800000000000000" pitchFamily="34" charset="-127"/>
                <a:cs typeface="Open Sans Light" panose="020B0306030504020204" pitchFamily="34" charset="0"/>
              </a:rPr>
              <a:t>Blockly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를 이용한 하나의 </a:t>
            </a:r>
            <a:r>
              <a:rPr lang="en-US" altLang="ko-KR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IDE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로써 작동</a:t>
            </a:r>
            <a:endParaRPr lang="en-US" altLang="ko-KR" sz="32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 marL="627063" lvl="1" indent="-16986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블록을 이용한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절차지향식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개발</a:t>
            </a:r>
            <a:endParaRPr lang="en-US" altLang="ko-KR" sz="2000" dirty="0"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marL="627063" lvl="1" indent="-169863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marL="627063" lvl="1" indent="-16986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제작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로깅 기능과 협업 등의 개발 관리 기능을 지원</a:t>
            </a:r>
            <a:endParaRPr lang="en-US" altLang="ko-KR" sz="2000" dirty="0"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63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38252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4624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4" name="영상 앞파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0026" y="1658461"/>
            <a:ext cx="6988951" cy="39312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39760" y="2885440"/>
            <a:ext cx="27959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게임 제작 </a:t>
            </a:r>
            <a:r>
              <a:rPr lang="en-US" altLang="ko-KR" dirty="0"/>
              <a:t>&amp; </a:t>
            </a:r>
            <a:r>
              <a:rPr lang="ko-KR" altLang="en-US" dirty="0"/>
              <a:t>로깅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협업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다른 사람의 게임 복사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595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32929" y="1543021"/>
            <a:ext cx="100886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  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게임 제작</a:t>
            </a:r>
            <a:endParaRPr lang="en-US" altLang="ko-KR" sz="32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sz="10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문제점</a:t>
            </a:r>
            <a:r>
              <a:rPr lang="en-US" altLang="ko-KR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게임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컨텐트를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en-US" altLang="ko-KR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Blockly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문자열을 띄우게 하였는데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바이너리 파일을 넣지 못하는 문제가 생겼습니다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해결</a:t>
            </a:r>
            <a:r>
              <a:rPr lang="en-US" altLang="ko-KR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HTML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코드를 집어넣게 함으로써 해결하였습니다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63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9353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32929" y="1532861"/>
            <a:ext cx="1008863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  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게임 제작</a:t>
            </a:r>
            <a:endParaRPr lang="en-US" altLang="ko-KR" sz="32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sz="10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문제점</a:t>
            </a:r>
            <a:r>
              <a:rPr lang="en-US" altLang="ko-KR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Angular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에 저희가 자체적으로 수정한 </a:t>
            </a:r>
            <a:r>
              <a:rPr lang="en-US" altLang="ko-KR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Blockly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를 탑재하는 데에 있어서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script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태그의 이용이 제한되어 한계가 생겼습니다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해결</a:t>
            </a:r>
            <a:r>
              <a:rPr lang="en-US" altLang="ko-KR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백엔드에서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뷰 엔진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(pug)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을 통해 렌더링 한 뒤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프론트엔드에서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iframe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태그를 이용하여 그것을 불러오게끔 하였습니다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63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11910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32929" y="1543021"/>
            <a:ext cx="1008863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  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게임 제작</a:t>
            </a:r>
            <a:endParaRPr lang="en-US" altLang="ko-KR" sz="32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sz="10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문제점</a:t>
            </a:r>
            <a:r>
              <a:rPr lang="en-US" altLang="ko-KR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iframe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의 </a:t>
            </a:r>
            <a:r>
              <a:rPr lang="en-US" altLang="ko-KR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src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를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“server-address/games/</a:t>
            </a:r>
            <a:r>
              <a:rPr lang="en-US" altLang="ko-KR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tool?uid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=</a:t>
            </a:r>
            <a:r>
              <a:rPr lang="en-US" altLang="ko-KR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USER_PrimaryKey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”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형식으로 잡았었는데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이렇게 할 경우 </a:t>
            </a:r>
            <a:r>
              <a:rPr lang="en-US" altLang="ko-KR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uid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에 다른 유저의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PK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값을 입력할 경우 그 유저의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임시저장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목록에 접근할 수 있는 문제가 생겼습니다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해결</a:t>
            </a:r>
            <a:r>
              <a:rPr lang="en-US" altLang="ko-KR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세션에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15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자리 랜덤 코드를 저장한 뒤 그 코드를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iframe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의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GET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메소드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변수에 추가시키고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그것을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백엔드에서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대조하여 맞으면 화면을 띄우게 하였습니다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63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08531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63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/>
          </a:p>
        </p:txBody>
      </p:sp>
      <p:pic>
        <p:nvPicPr>
          <p:cNvPr id="3" name="툴iframe관련설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6551" y="1301751"/>
            <a:ext cx="7132557" cy="479425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875965" y="3504874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파라미터값</a:t>
            </a:r>
            <a:r>
              <a:rPr lang="ko-KR" altLang="en-US" dirty="0"/>
              <a:t> </a:t>
            </a:r>
            <a:r>
              <a:rPr lang="ko-KR" altLang="en-US" dirty="0" err="1"/>
              <a:t>미일치</a:t>
            </a:r>
            <a:r>
              <a:rPr lang="ko-KR" altLang="en-US" dirty="0"/>
              <a:t> 시 유튜브로 연결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304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32929" y="1543021"/>
            <a:ext cx="1008863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  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게임 제작</a:t>
            </a:r>
            <a:endParaRPr lang="en-US" altLang="ko-KR" sz="32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sz="10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문제점</a:t>
            </a:r>
            <a:r>
              <a:rPr lang="en-US" altLang="ko-KR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iframe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에서 데이터를 받아오지 못해서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게임을 저장할 수 없는 문제가 발생하였습니다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해결</a:t>
            </a:r>
            <a:r>
              <a:rPr lang="en-US" altLang="ko-KR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백엔드에서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저장 버튼을 누르면 세션에 게임 데이터가 저장이 되고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프론트엔드에서는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세션에 있는 데이터를 받아오는 형식으로 수정하였습니다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63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21804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32929" y="1543021"/>
            <a:ext cx="1008863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  </a:t>
            </a:r>
            <a:r>
              <a:rPr lang="ko-KR" altLang="en-US" sz="3200" dirty="0" err="1">
                <a:ea typeface="Noto Sans CJK KR Bold" panose="020B0800000000000000" pitchFamily="34" charset="-127"/>
                <a:cs typeface="Open Sans Light" panose="020B0306030504020204" pitchFamily="34" charset="0"/>
              </a:rPr>
              <a:t>커밋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 </a:t>
            </a:r>
            <a:r>
              <a:rPr lang="en-US" altLang="ko-KR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&amp; 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버전</a:t>
            </a:r>
            <a:r>
              <a:rPr lang="en-US" altLang="ko-KR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롤백</a:t>
            </a:r>
            <a:endParaRPr lang="en-US" altLang="ko-KR" sz="32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sz="10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문제점</a:t>
            </a:r>
            <a:r>
              <a:rPr lang="en-US" altLang="ko-KR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툴에서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임시저장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버튼을 누를 경우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커밋이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되는 형태로 만들었는데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처음에는 </a:t>
            </a:r>
            <a:r>
              <a:rPr lang="en-US" altLang="ko-KR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Blockly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의 행동 이벤트를 하나하나 다 저장해버려서 게임 하나를 제작할 경우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에 수백 개의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배열값이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저장되게 되었습니다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임시저장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게임을 불러올 경우 그 이벤트를 하나씩 불러와서 형태를 완성하는 형식이어서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중간에 하나라도 제대로 저장이 안 되었을 경우 불러오기나 롤백이 아예 안 되는 상황이 발생하였습니다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63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813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32929" y="1543021"/>
            <a:ext cx="1008863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  </a:t>
            </a:r>
            <a:r>
              <a:rPr lang="ko-KR" altLang="en-US" sz="3200" dirty="0" err="1">
                <a:ea typeface="Noto Sans CJK KR Bold" panose="020B0800000000000000" pitchFamily="34" charset="-127"/>
                <a:cs typeface="Open Sans Light" panose="020B0306030504020204" pitchFamily="34" charset="0"/>
              </a:rPr>
              <a:t>커밋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 </a:t>
            </a:r>
            <a:r>
              <a:rPr lang="en-US" altLang="ko-KR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&amp; 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버전</a:t>
            </a:r>
            <a:r>
              <a:rPr lang="en-US" altLang="ko-KR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롤백</a:t>
            </a:r>
            <a:endParaRPr lang="en-US" altLang="ko-KR" sz="32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sz="10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해결</a:t>
            </a:r>
            <a:r>
              <a:rPr lang="en-US" altLang="ko-KR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en-US" altLang="ko-KR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Blockly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에서 블록의 덤프를 뜨는 기능이 있다는 걸 알게 되어 이벤트를 저장하는 방식을 블록 형태를 저장하는 방식으로 바꾸었습니다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이렇게 하여 데이터의 과다 및 로딩에서의 에러를 해결하였습니다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63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25137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038168" y="1095981"/>
            <a:ext cx="559774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Noto Sans CJK KR Bold" panose="020B0800000000000000" pitchFamily="34" charset="-127"/>
                <a:ea typeface="Noto Sans CJK KR Bold" panose="020B0800000000000000" pitchFamily="34" charset="-127"/>
                <a:cs typeface="Open Sans Light" panose="020B0306030504020204" pitchFamily="34" charset="0"/>
              </a:rPr>
              <a:t>  </a:t>
            </a:r>
            <a:r>
              <a:rPr lang="ko-KR" altLang="en-US" sz="3200" dirty="0" err="1">
                <a:latin typeface="Noto Sans CJK KR Bold" panose="020B0800000000000000" pitchFamily="34" charset="-127"/>
                <a:ea typeface="Noto Sans CJK KR Bold" panose="020B0800000000000000" pitchFamily="34" charset="-127"/>
                <a:cs typeface="Open Sans Light" panose="020B0306030504020204" pitchFamily="34" charset="0"/>
              </a:rPr>
              <a:t>커뮤티니</a:t>
            </a:r>
            <a:r>
              <a:rPr lang="ko-KR" altLang="en-US" sz="3200" dirty="0">
                <a:latin typeface="Noto Sans CJK KR Bold" panose="020B0800000000000000" pitchFamily="34" charset="-127"/>
                <a:ea typeface="Noto Sans CJK KR Bold" panose="020B0800000000000000" pitchFamily="34" charset="-127"/>
                <a:cs typeface="Open Sans Light" panose="020B0306030504020204" pitchFamily="34" charset="0"/>
              </a:rPr>
              <a:t> 기능</a:t>
            </a:r>
            <a:endParaRPr lang="en-US" altLang="ko-KR" sz="3200" dirty="0">
              <a:latin typeface="Noto Sans CJK KR Bold" panose="020B0800000000000000" pitchFamily="34" charset="-127"/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latin typeface="Noto Sans CJK KR Bold" panose="020B0800000000000000" pitchFamily="34" charset="-127"/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 marL="627063" lvl="1" indent="-16986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자신이 제작 중인 게임에 대한 피드백</a:t>
            </a:r>
            <a:endParaRPr lang="en-US" altLang="ko-KR" sz="20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marL="627063" lvl="1" indent="-169863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marL="627063" lvl="1" indent="-16986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평가를 통한 자체 게시판 생성</a:t>
            </a:r>
            <a:endParaRPr lang="en-US" altLang="ko-KR" sz="20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marL="627063" lvl="1" indent="-169863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marL="627063" lvl="1" indent="-16986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어드민의</a:t>
            </a:r>
            <a:r>
              <a:rPr lang="ko-KR" altLang="en-US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 회원 관리 기능</a:t>
            </a:r>
            <a:endParaRPr lang="en-US" altLang="ko-KR" sz="20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575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89027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4509247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37867" y="2903515"/>
            <a:ext cx="3233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Open Sans Extrabold" panose="020B0906030804020204" pitchFamily="34" charset="0"/>
              </a:rPr>
              <a:t>CONTENTS</a:t>
            </a:r>
            <a:endParaRPr lang="ko-KR" altLang="en-US" sz="4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Open Sans Extrabold" panose="020B0906030804020204" pitchFamily="34" charset="0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24752" y="3672956"/>
            <a:ext cx="2859742" cy="0"/>
          </a:xfrm>
          <a:prstGeom prst="lin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/>
          <p:cNvSpPr txBox="1"/>
          <p:nvPr/>
        </p:nvSpPr>
        <p:spPr>
          <a:xfrm>
            <a:off x="5069490" y="563985"/>
            <a:ext cx="7505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+mj-lt"/>
                <a:ea typeface="나눔바른고딕" panose="020B0603020101020101" pitchFamily="50" charset="-127"/>
                <a:cs typeface="Open Sans Extrabold" panose="020B0906030804020204" pitchFamily="34" charset="0"/>
              </a:rPr>
              <a:t>1</a:t>
            </a:r>
            <a:endParaRPr lang="ko-KR" altLang="en-US" sz="28700" dirty="0">
              <a:latin typeface="+mj-lt"/>
              <a:ea typeface="나눔바른고딕" panose="020B0603020101020101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7883" y="343990"/>
            <a:ext cx="1938351" cy="1440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j-lt"/>
                <a:ea typeface="나눔바른고딕" panose="020B0603020101020101" pitchFamily="50" charset="-127"/>
                <a:cs typeface="Open Sans Semibold" panose="020B0706030804020204" pitchFamily="34" charset="0"/>
              </a:rPr>
              <a:t>프로젝트 소개</a:t>
            </a:r>
            <a:endParaRPr lang="en-US" altLang="ko-KR" sz="2400" dirty="0">
              <a:latin typeface="+mj-lt"/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  <a:p>
            <a:pPr marL="268288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  <a:ea typeface="나눔바른고딕" panose="020B060302010102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dirty="0">
                <a:latin typeface="+mj-lt"/>
                <a:ea typeface="나눔바른고딕" panose="020B0603020101020101" pitchFamily="50" charset="-127"/>
                <a:cs typeface="Open Sans Light" panose="020B0306030504020204" pitchFamily="34" charset="0"/>
              </a:rPr>
              <a:t>개발 주제</a:t>
            </a:r>
            <a:endParaRPr lang="en-US" altLang="ko-KR" dirty="0">
              <a:latin typeface="+mj-lt"/>
              <a:ea typeface="나눔바른고딕" panose="020B0603020101020101" pitchFamily="50" charset="-127"/>
              <a:cs typeface="Open Sans Light" panose="020B0306030504020204" pitchFamily="34" charset="0"/>
            </a:endParaRPr>
          </a:p>
          <a:p>
            <a:pPr marL="268288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  <a:ea typeface="나눔바른고딕" panose="020B060302010102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dirty="0">
                <a:latin typeface="+mj-lt"/>
                <a:ea typeface="나눔바른고딕" panose="020B0603020101020101" pitchFamily="50" charset="-127"/>
                <a:cs typeface="Open Sans Light" panose="020B0306030504020204" pitchFamily="34" charset="0"/>
              </a:rPr>
              <a:t>프로젝트 구조</a:t>
            </a:r>
            <a:endParaRPr lang="en-US" altLang="ko-KR" dirty="0">
              <a:latin typeface="+mj-lt"/>
              <a:ea typeface="나눔바른고딕" panose="020B0603020101020101" pitchFamily="50" charset="-127"/>
              <a:cs typeface="Open Sans Light" panose="020B03060305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69490" y="2660250"/>
            <a:ext cx="7505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+mj-lt"/>
                <a:ea typeface="나눔바른고딕" panose="020B0603020101020101" pitchFamily="50" charset="-127"/>
                <a:cs typeface="Open Sans Extrabold" panose="020B0906030804020204" pitchFamily="34" charset="0"/>
              </a:rPr>
              <a:t>2</a:t>
            </a:r>
            <a:endParaRPr lang="ko-KR" altLang="en-US" sz="28700" dirty="0">
              <a:latin typeface="+mj-lt"/>
              <a:ea typeface="나눔바른고딕" panose="020B0603020101020101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7883" y="2556005"/>
            <a:ext cx="29738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j-lt"/>
                <a:ea typeface="나눔바른고딕" panose="020B0603020101020101" pitchFamily="50" charset="-127"/>
                <a:cs typeface="Open Sans Semibold" panose="020B0706030804020204" pitchFamily="34" charset="0"/>
              </a:rPr>
              <a:t>프로젝트 개발 내용</a:t>
            </a:r>
            <a:endParaRPr lang="en-US" altLang="ko-KR" sz="2400" dirty="0">
              <a:latin typeface="+mj-lt"/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  <a:p>
            <a:pPr marL="268288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  <a:ea typeface="나눔바른고딕" panose="020B060302010102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dirty="0">
                <a:latin typeface="+mj-lt"/>
                <a:ea typeface="나눔바른고딕" panose="020B0603020101020101" pitchFamily="50" charset="-127"/>
                <a:cs typeface="Open Sans Light" panose="020B0306030504020204" pitchFamily="34" charset="0"/>
              </a:rPr>
              <a:t>개발 내용 </a:t>
            </a:r>
            <a:r>
              <a:rPr lang="en-US" altLang="ko-KR" dirty="0">
                <a:latin typeface="+mj-lt"/>
                <a:ea typeface="나눔바른고딕" panose="020B0603020101020101" pitchFamily="50" charset="-127"/>
                <a:cs typeface="Open Sans Light" panose="020B0306030504020204" pitchFamily="34" charset="0"/>
              </a:rPr>
              <a:t>&amp; </a:t>
            </a:r>
            <a:r>
              <a:rPr lang="ko-KR" altLang="en-US" dirty="0">
                <a:latin typeface="+mj-lt"/>
                <a:ea typeface="나눔바른고딕" panose="020B0603020101020101" pitchFamily="50" charset="-127"/>
                <a:cs typeface="Open Sans Light" panose="020B0306030504020204" pitchFamily="34" charset="0"/>
              </a:rPr>
              <a:t>시행착오</a:t>
            </a:r>
            <a:endParaRPr lang="en-US" altLang="ko-KR" dirty="0">
              <a:latin typeface="+mj-lt"/>
              <a:ea typeface="나눔바른고딕" panose="020B0603020101020101" pitchFamily="50" charset="-127"/>
              <a:cs typeface="Open Sans Light" panose="020B0306030504020204" pitchFamily="34" charset="0"/>
            </a:endParaRPr>
          </a:p>
          <a:p>
            <a:pPr marL="268288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lt"/>
                <a:ea typeface="나눔바른고딕" panose="020B0603020101020101" pitchFamily="50" charset="-127"/>
                <a:cs typeface="Open Sans Light" panose="020B0306030504020204" pitchFamily="34" charset="0"/>
              </a:rPr>
              <a:t> 사용 기술</a:t>
            </a:r>
            <a:endParaRPr lang="en-US" altLang="ko-KR" dirty="0">
              <a:latin typeface="+mj-lt"/>
              <a:ea typeface="나눔바른고딕" panose="020B0603020101020101" pitchFamily="50" charset="-127"/>
              <a:cs typeface="Open Sans Light" panose="020B03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69490" y="4721499"/>
            <a:ext cx="7505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+mj-lt"/>
                <a:ea typeface="나눔바른고딕" panose="020B0603020101020101" pitchFamily="50" charset="-127"/>
                <a:cs typeface="Open Sans Extrabold" panose="020B0906030804020204" pitchFamily="34" charset="0"/>
              </a:rPr>
              <a:t>3</a:t>
            </a:r>
            <a:endParaRPr lang="ko-KR" altLang="en-US" sz="28700" dirty="0">
              <a:latin typeface="+mj-lt"/>
              <a:ea typeface="나눔바른고딕" panose="020B0603020101020101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47883" y="4663552"/>
            <a:ext cx="30828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+mj-lt"/>
                <a:ea typeface="나눔바른고딕" panose="020B0603020101020101" pitchFamily="50" charset="-127"/>
                <a:cs typeface="Open Sans Semibold" panose="020B0706030804020204" pitchFamily="34" charset="0"/>
              </a:rPr>
              <a:t>아쉬운 점 및 느낀 점</a:t>
            </a:r>
          </a:p>
          <a:p>
            <a:pPr marL="268288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lt"/>
                <a:ea typeface="나눔바른고딕" panose="020B0603020101020101" pitchFamily="50" charset="-127"/>
                <a:cs typeface="Open Sans Light" panose="020B0306030504020204" pitchFamily="34" charset="0"/>
              </a:rPr>
              <a:t> 아쉬운 점</a:t>
            </a:r>
            <a:endParaRPr lang="en-US" altLang="ko-KR" dirty="0">
              <a:latin typeface="+mj-lt"/>
              <a:ea typeface="나눔바른고딕" panose="020B0603020101020101" pitchFamily="50" charset="-127"/>
              <a:cs typeface="Open Sans Light" panose="020B0306030504020204" pitchFamily="34" charset="0"/>
            </a:endParaRPr>
          </a:p>
          <a:p>
            <a:pPr marL="268288" indent="-88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j-lt"/>
                <a:ea typeface="나눔바른고딕" panose="020B0603020101020101" pitchFamily="50" charset="-127"/>
                <a:cs typeface="Open Sans Light" panose="020B0306030504020204" pitchFamily="34" charset="0"/>
              </a:rPr>
              <a:t> </a:t>
            </a:r>
            <a:r>
              <a:rPr lang="ko-KR" altLang="en-US" dirty="0">
                <a:latin typeface="+mj-lt"/>
                <a:ea typeface="나눔바른고딕" panose="020B0603020101020101" pitchFamily="50" charset="-127"/>
                <a:cs typeface="Open Sans Light" panose="020B0306030504020204" pitchFamily="34" charset="0"/>
              </a:rPr>
              <a:t>느낀 점</a:t>
            </a:r>
            <a:endParaRPr lang="en-US" altLang="ko-KR" dirty="0">
              <a:latin typeface="+mj-lt"/>
              <a:ea typeface="나눔바른고딕" panose="020B0603020101020101" pitchFamily="50" charset="-127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809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4787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>
              <a:latin typeface="+mj-lt"/>
            </a:endParaRPr>
          </a:p>
        </p:txBody>
      </p:sp>
      <p:pic>
        <p:nvPicPr>
          <p:cNvPr id="4" name="영상 뒷파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0026" y="1658504"/>
            <a:ext cx="6988800" cy="3931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39760" y="2885440"/>
            <a:ext cx="24833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블록게시판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자체 게시판 생성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어드민의</a:t>
            </a:r>
            <a:r>
              <a:rPr lang="ko-KR" altLang="en-US" dirty="0"/>
              <a:t> 회원 관리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104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32929" y="1207741"/>
            <a:ext cx="100886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  </a:t>
            </a:r>
            <a:r>
              <a:rPr lang="ko-KR" altLang="en-US" sz="3200" dirty="0" err="1">
                <a:ea typeface="Noto Sans CJK KR Bold" panose="020B0800000000000000" pitchFamily="34" charset="-127"/>
                <a:cs typeface="Open Sans Light" panose="020B0306030504020204" pitchFamily="34" charset="0"/>
              </a:rPr>
              <a:t>자체게시판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 생성</a:t>
            </a:r>
            <a:endParaRPr lang="en-US" altLang="ko-KR" sz="32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sz="10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문제점</a:t>
            </a:r>
            <a:r>
              <a:rPr lang="en-US" altLang="ko-KR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자체게시판의 </a:t>
            </a:r>
            <a:r>
              <a:rPr lang="en-US" altLang="ko-KR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url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을 설정함에 있어 원래는 게임 이름을 그대로 </a:t>
            </a:r>
            <a:r>
              <a:rPr lang="en-US" altLang="ko-KR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url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에 적용하려고 했으나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(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게임 이름이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‘Hello World’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면 </a:t>
            </a:r>
            <a:r>
              <a:rPr lang="en-US" altLang="ko-KR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url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은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‘hello-world’),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중복 문제가 생기게 되었습니다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또한 알파벳과 숫자 이외의 이름도 문제가 발생하였습니다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해결</a:t>
            </a:r>
            <a:r>
              <a:rPr lang="en-US" altLang="ko-KR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알파벳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숫자일 경우 그대로 적용하고 아닐 경우 유니코드 값을 추출하여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16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으로 나눈 나머지를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16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진수로 변환시켜서 적용하였습니다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중복에 대해서는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게임 제목의 최대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20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글자만 </a:t>
            </a:r>
            <a:r>
              <a:rPr lang="en-US" altLang="ko-KR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url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에 대입시키고 뒤에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3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글자의 랜덤 코드를 넣었습니다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63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1873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63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79" y="1455494"/>
            <a:ext cx="5240234" cy="34016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887" y="1455494"/>
            <a:ext cx="2061182" cy="3401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414" y="5319248"/>
            <a:ext cx="10879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자체게시판</a:t>
            </a:r>
            <a:r>
              <a:rPr lang="ko-KR" altLang="en-US" dirty="0"/>
              <a:t> 리스트는 </a:t>
            </a:r>
            <a:r>
              <a:rPr lang="en-US" altLang="ko-KR" dirty="0"/>
              <a:t>PC </a:t>
            </a:r>
            <a:r>
              <a:rPr lang="ko-KR" altLang="en-US" dirty="0"/>
              <a:t>화면은</a:t>
            </a:r>
            <a:r>
              <a:rPr lang="en-US" altLang="ko-KR" dirty="0"/>
              <a:t> 3</a:t>
            </a:r>
            <a:r>
              <a:rPr lang="ko-KR" altLang="en-US" dirty="0"/>
              <a:t>개씩</a:t>
            </a:r>
            <a:r>
              <a:rPr lang="en-US" altLang="ko-KR" dirty="0"/>
              <a:t>, </a:t>
            </a:r>
            <a:r>
              <a:rPr lang="ko-KR" altLang="en-US" dirty="0"/>
              <a:t>모바일은 세로로 쌓이게 됩니다</a:t>
            </a:r>
            <a:r>
              <a:rPr lang="en-US" altLang="ko-KR" dirty="0"/>
              <a:t>. </a:t>
            </a:r>
            <a:r>
              <a:rPr lang="ko-KR" altLang="en-US" dirty="0"/>
              <a:t>이것을 위해 </a:t>
            </a:r>
            <a:r>
              <a:rPr lang="en-US" altLang="ko-KR" dirty="0"/>
              <a:t>3*n </a:t>
            </a:r>
            <a:r>
              <a:rPr lang="ko-KR" altLang="en-US" dirty="0"/>
              <a:t>형태의 </a:t>
            </a:r>
            <a:r>
              <a:rPr lang="en-US" altLang="ko-KR" dirty="0"/>
              <a:t>2</a:t>
            </a:r>
            <a:r>
              <a:rPr lang="ko-KR" altLang="en-US" dirty="0"/>
              <a:t>차원 배열을 만든 뒤</a:t>
            </a:r>
            <a:r>
              <a:rPr lang="en-US" altLang="ko-KR" dirty="0"/>
              <a:t>, </a:t>
            </a:r>
            <a:r>
              <a:rPr lang="ko-KR" altLang="en-US" dirty="0"/>
              <a:t>부트스트랩의 </a:t>
            </a:r>
            <a:r>
              <a:rPr lang="en-US" altLang="ko-KR" dirty="0"/>
              <a:t>grid </a:t>
            </a:r>
            <a:r>
              <a:rPr lang="ko-KR" altLang="en-US" dirty="0"/>
              <a:t>시스템을 이용하여 각각의 아이템들을 쌓게끔 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6691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664845" y="1499105"/>
            <a:ext cx="834439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latin typeface="Noto Sans CJK KR Bold" panose="020B0800000000000000" pitchFamily="34" charset="-127"/>
                <a:ea typeface="Noto Sans CJK KR Bold" panose="020B0800000000000000" pitchFamily="34" charset="-127"/>
                <a:cs typeface="Open Sans Light" panose="020B0306030504020204" pitchFamily="34" charset="0"/>
              </a:rPr>
              <a:t>  </a:t>
            </a:r>
            <a:r>
              <a:rPr lang="ko-KR" altLang="en-US" sz="3200" dirty="0">
                <a:latin typeface="Noto Sans CJK KR Bold" panose="020B0800000000000000" pitchFamily="34" charset="-127"/>
                <a:ea typeface="Noto Sans CJK KR Bold" panose="020B0800000000000000" pitchFamily="34" charset="-127"/>
                <a:cs typeface="Open Sans Light" panose="020B0306030504020204" pitchFamily="34" charset="0"/>
              </a:rPr>
              <a:t>엔 진</a:t>
            </a:r>
            <a:endParaRPr lang="en-US" altLang="ko-KR" sz="3200" dirty="0">
              <a:latin typeface="Noto Sans CJK KR Bold" panose="020B0800000000000000" pitchFamily="34" charset="-127"/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latin typeface="Noto Sans CJK KR Bold" panose="020B0800000000000000" pitchFamily="34" charset="-127"/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 marL="627063" lvl="1" indent="-16986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타입스크립트 언어로 작동</a:t>
            </a:r>
            <a:endParaRPr lang="en-US" altLang="ko-KR" sz="20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en-US" altLang="ko-KR" sz="1200" dirty="0">
                <a:hlinkClick r:id="rId3"/>
              </a:rPr>
              <a:t>https://github.com/p9595jh/RogueWrite/blob/master/angular-src/src/app/services/play.service.ts</a:t>
            </a:r>
            <a:endParaRPr lang="en-US" altLang="ko-KR" sz="12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marL="627063" lvl="1" indent="-169863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marL="627063" lvl="1" indent="-16986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로깅 기능도 엔진 내에 포함</a:t>
            </a:r>
            <a:endParaRPr lang="en-US" altLang="ko-KR" sz="20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575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355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32929" y="1453547"/>
            <a:ext cx="1008863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  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게임의 구성</a:t>
            </a:r>
            <a:endParaRPr lang="en-US" altLang="ko-KR" sz="32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sz="10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게임의 진행 방식 스테이지로 구성되며 스테이지 내부는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페이즈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페이즈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내부는 초이스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그리고 초이스 내부는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if-else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문들로 이루어져 있습니다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또한 게임에 필요한 변수들을 따로 선언해주는 파트가 있습니다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lvl="1">
              <a:lnSpc>
                <a:spcPct val="200000"/>
              </a:lnSpc>
            </a:pPr>
            <a:endParaRPr lang="en-US" altLang="ko-KR" sz="2000" dirty="0"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63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35461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32929" y="1453547"/>
            <a:ext cx="1008863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  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게임의 구성</a:t>
            </a:r>
            <a:endParaRPr lang="en-US" altLang="ko-KR" sz="32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sz="10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게임이 처음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로드되면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Map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에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파라미터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변수들이 저장되고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첫 스테이지를 찾아서 그 스테이지와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페이즈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초이스를 저장합니다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lvl="1">
              <a:lnSpc>
                <a:spcPct val="200000"/>
              </a:lnSpc>
            </a:pPr>
            <a:endParaRPr lang="en-US" altLang="ko-KR" sz="2000" dirty="0"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선택지가 선택되면 해당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if-else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문에 따라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파라미터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Map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의 요소 값들이 변경되고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다음 스테이지와 해당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페이즈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초이스를 저장합니다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63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12784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32929" y="1453547"/>
            <a:ext cx="1008863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  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게임의 구성</a:t>
            </a:r>
            <a:endParaRPr lang="en-US" altLang="ko-KR" sz="32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sz="10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파라미터에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맞춰 해당하는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페이즈가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존재하지 않을 경우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en-US" altLang="ko-KR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noCondition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()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함수가 실행되면서 게임이 종료됩니다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lvl="1">
              <a:lnSpc>
                <a:spcPct val="200000"/>
              </a:lnSpc>
            </a:pPr>
            <a:endParaRPr lang="en-US" altLang="ko-KR" sz="2000" dirty="0"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엔딩에 돌입할 경우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end()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함수가 실행되면서 게임이 종료되고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최종 점수가 계산됩니다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점수에 따라 최고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/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최저 플레이어로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에 기록됩니다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63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60125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63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822D3D-D853-4E17-9EC5-88EC88A19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436" y="3469713"/>
            <a:ext cx="1406630" cy="14066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0F705A-FD9E-43A0-A9AC-2ADC290F9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219" y="2906039"/>
            <a:ext cx="1406630" cy="14066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915784F-556F-4396-B07A-8DCEF34C1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957" y="2906039"/>
            <a:ext cx="1406630" cy="140663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C13EFC-C62B-46D5-833D-ACF56BD551E5}"/>
              </a:ext>
            </a:extLst>
          </p:cNvPr>
          <p:cNvSpPr/>
          <p:nvPr/>
        </p:nvSpPr>
        <p:spPr>
          <a:xfrm>
            <a:off x="2789579" y="1213814"/>
            <a:ext cx="6311069" cy="9770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Blockly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Tool / Editor</a:t>
            </a:r>
            <a:endParaRPr lang="ko-KR" alt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92DB3CD-8147-4C73-9525-186FF216B7C9}"/>
              </a:ext>
            </a:extLst>
          </p:cNvPr>
          <p:cNvCxnSpPr>
            <a:cxnSpLocks/>
          </p:cNvCxnSpPr>
          <p:nvPr/>
        </p:nvCxnSpPr>
        <p:spPr>
          <a:xfrm flipV="1">
            <a:off x="3019514" y="2190844"/>
            <a:ext cx="1978429" cy="71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DD72948-7982-4795-BCD4-F3C04CB81B29}"/>
              </a:ext>
            </a:extLst>
          </p:cNvPr>
          <p:cNvCxnSpPr>
            <a:cxnSpLocks/>
          </p:cNvCxnSpPr>
          <p:nvPr/>
        </p:nvCxnSpPr>
        <p:spPr>
          <a:xfrm flipH="1" flipV="1">
            <a:off x="6974105" y="2190844"/>
            <a:ext cx="1936795" cy="715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7DA8C8E-B53A-4790-AE37-F79B4A6CFC3B}"/>
              </a:ext>
            </a:extLst>
          </p:cNvPr>
          <p:cNvCxnSpPr>
            <a:cxnSpLocks/>
          </p:cNvCxnSpPr>
          <p:nvPr/>
        </p:nvCxnSpPr>
        <p:spPr>
          <a:xfrm flipV="1">
            <a:off x="5930277" y="2190844"/>
            <a:ext cx="27363" cy="1278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F9399D7-1FD6-45F4-A51B-960E1095F096}"/>
              </a:ext>
            </a:extLst>
          </p:cNvPr>
          <p:cNvSpPr txBox="1"/>
          <p:nvPr/>
        </p:nvSpPr>
        <p:spPr>
          <a:xfrm>
            <a:off x="1497201" y="4510015"/>
            <a:ext cx="295614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Blockly_compressed.js</a:t>
            </a:r>
          </a:p>
          <a:p>
            <a:pPr algn="ctr"/>
            <a:r>
              <a:rPr lang="en-US" altLang="ko-KR" dirty="0" err="1"/>
              <a:t>Blockly</a:t>
            </a:r>
            <a:r>
              <a:rPr lang="en-US" altLang="ko-KR" dirty="0"/>
              <a:t> </a:t>
            </a:r>
            <a:r>
              <a:rPr lang="ko-KR" altLang="en-US" dirty="0"/>
              <a:t>디자인과 기본    기능들이 저장된 </a:t>
            </a:r>
            <a:r>
              <a:rPr lang="en-US" altLang="ko-KR" dirty="0" err="1"/>
              <a:t>Blockly</a:t>
            </a:r>
            <a:r>
              <a:rPr lang="ko-KR" altLang="en-US" dirty="0"/>
              <a:t> 필수 기본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</a:t>
            </a:r>
            <a:endParaRPr lang="en-US" altLang="ko-KR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40DECB-B49E-4BAD-A42D-4EF4B13F1AB2}"/>
              </a:ext>
            </a:extLst>
          </p:cNvPr>
          <p:cNvSpPr txBox="1"/>
          <p:nvPr/>
        </p:nvSpPr>
        <p:spPr>
          <a:xfrm>
            <a:off x="7432829" y="4510015"/>
            <a:ext cx="316419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javascript_compressed.js</a:t>
            </a:r>
          </a:p>
          <a:p>
            <a:pPr algn="ctr"/>
            <a:r>
              <a:rPr lang="ko-KR" altLang="en-US" dirty="0"/>
              <a:t>블록들을 코드로 변환하는데 쓰이는 파일</a:t>
            </a:r>
            <a:r>
              <a:rPr lang="en-US" altLang="ko-KR" dirty="0"/>
              <a:t>, </a:t>
            </a:r>
            <a:r>
              <a:rPr lang="ko-KR" altLang="en-US" dirty="0"/>
              <a:t>게임데이터인 </a:t>
            </a:r>
            <a:r>
              <a:rPr lang="en-US" altLang="ko-KR" dirty="0"/>
              <a:t>json</a:t>
            </a:r>
            <a:r>
              <a:rPr lang="ko-KR" altLang="en-US" dirty="0"/>
              <a:t>으로 변환 시키는 코드</a:t>
            </a:r>
            <a:endParaRPr lang="en-US" altLang="ko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21E25DB-15F6-4F95-8049-9F6581EE86B4}"/>
              </a:ext>
            </a:extLst>
          </p:cNvPr>
          <p:cNvSpPr txBox="1"/>
          <p:nvPr/>
        </p:nvSpPr>
        <p:spPr>
          <a:xfrm>
            <a:off x="4467043" y="5073688"/>
            <a:ext cx="295614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Blocks_compressed.js</a:t>
            </a:r>
          </a:p>
          <a:p>
            <a:pPr algn="ctr"/>
            <a:r>
              <a:rPr lang="ko-KR" altLang="en-US" dirty="0"/>
              <a:t>툴에서 사용되는 커스텀</a:t>
            </a:r>
            <a:endParaRPr lang="en-US" altLang="ko-KR" dirty="0"/>
          </a:p>
          <a:p>
            <a:pPr algn="ctr"/>
            <a:r>
              <a:rPr lang="ko-KR" altLang="en-US" dirty="0"/>
              <a:t>블록들의 디자인과 속성들을 정의하는 블록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5994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32929" y="1543021"/>
            <a:ext cx="10088636" cy="4805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  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툴</a:t>
            </a:r>
            <a:r>
              <a:rPr lang="en-US" altLang="ko-KR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/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에디터</a:t>
            </a:r>
            <a:endParaRPr lang="en-US" altLang="ko-KR" sz="32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sz="10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문제점</a:t>
            </a:r>
            <a:r>
              <a:rPr lang="en-US" altLang="ko-KR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실제 게임을 개발하면서 처음 생각 했던 툴의 기능보다 더 다양한 기능의 추가를 필요로 함</a:t>
            </a:r>
            <a:endParaRPr lang="en-US" altLang="ko-KR" sz="2000" dirty="0"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해결</a:t>
            </a:r>
            <a:r>
              <a:rPr lang="en-US" altLang="ko-KR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) 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다양한 블록들을 추가하고 엔진의 구동 방식을 바꿈</a:t>
            </a:r>
            <a:r>
              <a:rPr lang="en-US" altLang="ko-KR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 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추가 된 블록 </a:t>
            </a:r>
            <a:r>
              <a:rPr lang="en-US" altLang="ko-KR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(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조건을 변수가 특정 숫자일때만 </a:t>
            </a:r>
            <a:r>
              <a:rPr lang="en-US" altLang="ko-KR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-&gt; or &amp; and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블록</a:t>
            </a:r>
            <a:r>
              <a:rPr lang="en-US" altLang="ko-KR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비교</a:t>
            </a:r>
            <a:r>
              <a:rPr lang="en-US" altLang="ko-KR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부정 블록</a:t>
            </a:r>
            <a:r>
              <a:rPr lang="en-US" altLang="ko-KR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/ 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선택지 선택 후 변수 변화 </a:t>
            </a:r>
            <a:r>
              <a:rPr lang="en-US" altLang="ko-KR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-&gt; 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선택지 선택 후 상황 별 변수 변화 </a:t>
            </a:r>
            <a:r>
              <a:rPr lang="en-US" altLang="ko-KR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/ 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지문 내용은 고정적 </a:t>
            </a:r>
            <a:r>
              <a:rPr lang="en-US" altLang="ko-KR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-&gt; 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변수 내용을 지문에 출력 가능 </a:t>
            </a:r>
            <a:r>
              <a:rPr lang="en-US" altLang="ko-KR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/ 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모든 변수는 숫자 </a:t>
            </a:r>
            <a:r>
              <a:rPr lang="en-US" altLang="ko-KR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-&gt; 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문자열 변수도 가능하고 게임 진행중 입력을 받을 수 도 있음</a:t>
            </a:r>
            <a:endParaRPr lang="en-US" altLang="ko-KR" sz="2000" dirty="0"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63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77310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32929" y="1543021"/>
            <a:ext cx="10088636" cy="4805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  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툴</a:t>
            </a:r>
            <a:r>
              <a:rPr lang="en-US" altLang="ko-KR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/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에디터</a:t>
            </a:r>
            <a:endParaRPr lang="en-US" altLang="ko-KR" sz="32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sz="10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문제점</a:t>
            </a:r>
            <a:r>
              <a:rPr lang="en-US" altLang="ko-KR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실제 게임을 개발하면서 처음 생각 했던 툴의 기능보다 더 다양한 기능의 추가를 필요로 함</a:t>
            </a:r>
            <a:endParaRPr lang="en-US" altLang="ko-KR" sz="2000" dirty="0"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해결</a:t>
            </a:r>
            <a:r>
              <a:rPr lang="en-US" altLang="ko-KR" sz="2000" b="1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) 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다양한 블록들을 추가하고 엔진의 구동 방식을 바꿈</a:t>
            </a:r>
            <a:r>
              <a:rPr lang="en-US" altLang="ko-KR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 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추가 된 블록 </a:t>
            </a:r>
            <a:r>
              <a:rPr lang="en-US" altLang="ko-KR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(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조건을 변수가 특정 숫자일때만 </a:t>
            </a:r>
            <a:r>
              <a:rPr lang="en-US" altLang="ko-KR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-&gt; or &amp; and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블록</a:t>
            </a:r>
            <a:r>
              <a:rPr lang="en-US" altLang="ko-KR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비교</a:t>
            </a:r>
            <a:r>
              <a:rPr lang="en-US" altLang="ko-KR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부정 블록</a:t>
            </a:r>
            <a:r>
              <a:rPr lang="en-US" altLang="ko-KR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/ 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선택지 선택 후 변수 변화 </a:t>
            </a:r>
            <a:r>
              <a:rPr lang="en-US" altLang="ko-KR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-&gt; 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선택지 선택 후 상황 별 변수 변화 </a:t>
            </a:r>
            <a:r>
              <a:rPr lang="en-US" altLang="ko-KR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/ 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지문 내용은 고정적 </a:t>
            </a:r>
            <a:r>
              <a:rPr lang="en-US" altLang="ko-KR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-&gt; 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변수 내용을 지문에 출력 가능 </a:t>
            </a:r>
            <a:r>
              <a:rPr lang="en-US" altLang="ko-KR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/ 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모든 변수는 숫자 </a:t>
            </a:r>
            <a:r>
              <a:rPr lang="en-US" altLang="ko-KR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-&gt; </a:t>
            </a:r>
            <a:r>
              <a:rPr lang="ko-KR" altLang="en-US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문자열 변수도 가능하고 게임 진행중 입력을 받을 수 도 있음</a:t>
            </a:r>
            <a:endParaRPr lang="en-US" altLang="ko-KR" sz="2000" dirty="0"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63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491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3214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+mj-lt"/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주제</a:t>
            </a:r>
            <a:endParaRPr lang="ko-KR" altLang="en-US" sz="7200" dirty="0">
              <a:latin typeface="+mj-lt"/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  <a:endParaRPr lang="ko-KR" altLang="en-US" sz="24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16055" y="1532861"/>
            <a:ext cx="761925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dirty="0">
                <a:latin typeface="Noto Sans CJK KR Bold" panose="020B0800000000000000" pitchFamily="34" charset="-127"/>
                <a:ea typeface="Noto Sans CJK KR Bold" panose="020B0800000000000000" pitchFamily="34" charset="-127"/>
                <a:cs typeface="Open Sans Light" panose="020B0306030504020204" pitchFamily="34" charset="0"/>
              </a:rPr>
              <a:t>  </a:t>
            </a:r>
            <a:r>
              <a:rPr lang="ko-KR" altLang="en-US" sz="3200" dirty="0">
                <a:latin typeface="Noto Sans CJK KR Bold" panose="020B0800000000000000" pitchFamily="34" charset="-127"/>
                <a:ea typeface="Noto Sans CJK KR Bold" panose="020B0800000000000000" pitchFamily="34" charset="-127"/>
                <a:cs typeface="Open Sans Light" panose="020B0306030504020204" pitchFamily="34" charset="0"/>
              </a:rPr>
              <a:t>게임제작 </a:t>
            </a:r>
            <a:r>
              <a:rPr lang="en-US" altLang="ko-KR" sz="3200" dirty="0">
                <a:latin typeface="Noto Sans CJK KR Bold" panose="020B0800000000000000" pitchFamily="34" charset="-127"/>
                <a:ea typeface="Noto Sans CJK KR Bold" panose="020B0800000000000000" pitchFamily="34" charset="-127"/>
                <a:cs typeface="Open Sans Light" panose="020B0306030504020204" pitchFamily="34" charset="0"/>
              </a:rPr>
              <a:t>+ </a:t>
            </a:r>
            <a:r>
              <a:rPr lang="ko-KR" altLang="en-US" sz="3200" dirty="0">
                <a:latin typeface="Noto Sans CJK KR Bold" panose="020B0800000000000000" pitchFamily="34" charset="-127"/>
                <a:ea typeface="Noto Sans CJK KR Bold" panose="020B0800000000000000" pitchFamily="34" charset="-127"/>
                <a:cs typeface="Open Sans Light" panose="020B0306030504020204" pitchFamily="34" charset="0"/>
              </a:rPr>
              <a:t>사이트 플랫폼</a:t>
            </a:r>
            <a:endParaRPr lang="en-US" altLang="ko-KR" sz="2400" dirty="0">
              <a:latin typeface="Noto Sans CJK KR Bold" panose="020B0800000000000000" pitchFamily="34" charset="-127"/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endParaRPr lang="en-US" altLang="ko-KR" sz="12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en-US" altLang="ko-KR" sz="2000" dirty="0" err="1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Blockly</a:t>
            </a:r>
            <a:r>
              <a:rPr lang="ko-KR" altLang="en-US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를 이용하여 만든 게임들을 웹 사이트를 통해</a:t>
            </a:r>
            <a:endParaRPr lang="en-US" altLang="ko-KR" sz="20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공유하고 피드백을 받을 수 있는 웹 플랫폼</a:t>
            </a:r>
            <a:r>
              <a:rPr lang="en-US" altLang="ko-KR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사이트를 통해 유저들의 게임 제작 및 공유 환경을</a:t>
            </a:r>
            <a:endParaRPr lang="en-US" altLang="ko-KR" sz="2000" dirty="0">
              <a:latin typeface="Noto Sans CJK KR Light" panose="020B0300000000000000" pitchFamily="34" charset="-127"/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최대한 지원한다</a:t>
            </a:r>
            <a:r>
              <a:rPr lang="en-US" altLang="ko-KR" sz="2000" dirty="0">
                <a:latin typeface="Noto Sans CJK KR Light" panose="020B0300000000000000" pitchFamily="34" charset="-127"/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09" y="1451577"/>
            <a:ext cx="3740040" cy="4524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4560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2" y="277099"/>
            <a:ext cx="4129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프로젝트 개발 기술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4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2</a:t>
            </a:r>
            <a:endParaRPr lang="ko-KR" altLang="en-US" sz="2400" dirty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12537" y="5095875"/>
            <a:ext cx="5166924" cy="92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200" dirty="0">
                <a:latin typeface="Noto Sans CJK KR Light" panose="020B0300000000000000" pitchFamily="34" charset="-127"/>
                <a:ea typeface="Noto Sans CJK KR Bold" panose="020B0800000000000000" pitchFamily="34" charset="-127"/>
                <a:cs typeface="Open Sans Light" panose="020B0306030504020204" pitchFamily="34" charset="0"/>
              </a:rPr>
              <a:t>MEAN stack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1762125"/>
            <a:ext cx="69056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72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2" y="277099"/>
            <a:ext cx="4129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프로젝트 개발 기술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</a:t>
            </a:r>
            <a:endParaRPr lang="ko-KR" altLang="en-US" sz="24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F59136C-52B5-434A-836D-0E98330BF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040" y="3308795"/>
            <a:ext cx="1397449" cy="13974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50CE03-D73F-420E-AFA1-BF01AC2D0D32}"/>
              </a:ext>
            </a:extLst>
          </p:cNvPr>
          <p:cNvSpPr txBox="1"/>
          <p:nvPr/>
        </p:nvSpPr>
        <p:spPr>
          <a:xfrm>
            <a:off x="1445614" y="4634251"/>
            <a:ext cx="18292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 err="1">
                <a:ea typeface="나눔바른고딕" panose="020B0603020101020101" pitchFamily="50" charset="-127"/>
                <a:cs typeface="Open Sans Light" panose="020B0306030504020204" pitchFamily="34" charset="0"/>
              </a:rPr>
              <a:t>프론트엔드</a:t>
            </a:r>
            <a:endParaRPr lang="en-US" altLang="ko-KR" sz="2000" dirty="0">
              <a:ea typeface="나눔바른고딕" panose="020B0603020101020101" pitchFamily="50" charset="-127"/>
              <a:cs typeface="Open Sans Light" panose="020B0306030504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dirty="0">
                <a:ea typeface="나눔바른고딕" panose="020B0603020101020101" pitchFamily="50" charset="-127"/>
                <a:cs typeface="Open Sans Light" panose="020B0306030504020204" pitchFamily="34" charset="0"/>
              </a:rPr>
              <a:t>Angular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11DD8E8-D172-4204-BBEB-1CF97B5E7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98" y="3517727"/>
            <a:ext cx="2078604" cy="11387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D9680CC-B0BB-4E97-849F-700669D4E948}"/>
              </a:ext>
            </a:extLst>
          </p:cNvPr>
          <p:cNvSpPr txBox="1"/>
          <p:nvPr/>
        </p:nvSpPr>
        <p:spPr>
          <a:xfrm>
            <a:off x="3720037" y="4634250"/>
            <a:ext cx="1953926" cy="1121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 err="1">
                <a:ea typeface="나눔바른고딕" panose="020B0603020101020101" pitchFamily="50" charset="-127"/>
                <a:cs typeface="Open Sans Light" panose="020B0306030504020204" pitchFamily="34" charset="0"/>
              </a:rPr>
              <a:t>백엔드</a:t>
            </a:r>
            <a:endParaRPr lang="en-US" altLang="ko-KR" sz="2000" dirty="0">
              <a:ea typeface="나눔바른고딕" panose="020B0603020101020101" pitchFamily="50" charset="-127"/>
              <a:cs typeface="Open Sans Light" panose="020B0306030504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600" dirty="0">
                <a:ea typeface="나눔바른고딕" panose="020B0603020101020101" pitchFamily="50" charset="-127"/>
                <a:cs typeface="Open Sans Light" panose="020B0306030504020204" pitchFamily="34" charset="0"/>
              </a:rPr>
              <a:t>Node.js &amp; Express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2E8B105-C103-4477-BB65-FDBB2A840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86" y="3259023"/>
            <a:ext cx="1496992" cy="149699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1058ABE-F399-4E33-B985-0434284DA941}"/>
              </a:ext>
            </a:extLst>
          </p:cNvPr>
          <p:cNvSpPr txBox="1"/>
          <p:nvPr/>
        </p:nvSpPr>
        <p:spPr>
          <a:xfrm>
            <a:off x="6007852" y="4634250"/>
            <a:ext cx="18292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ea typeface="나눔바른고딕" panose="020B0603020101020101" pitchFamily="50" charset="-127"/>
                <a:cs typeface="Open Sans Light" panose="020B0306030504020204" pitchFamily="34" charset="0"/>
              </a:rPr>
              <a:t>DB</a:t>
            </a:r>
          </a:p>
          <a:p>
            <a:pPr algn="ctr">
              <a:lnSpc>
                <a:spcPct val="200000"/>
              </a:lnSpc>
            </a:pPr>
            <a:r>
              <a:rPr lang="en-US" altLang="ko-KR" sz="1600" dirty="0">
                <a:ea typeface="나눔바른고딕" panose="020B0603020101020101" pitchFamily="50" charset="-127"/>
                <a:cs typeface="Open Sans Light" panose="020B0306030504020204" pitchFamily="34" charset="0"/>
              </a:rPr>
              <a:t>MongoDB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44385E-5FAF-4581-9BC7-18A73EBF66DF}"/>
              </a:ext>
            </a:extLst>
          </p:cNvPr>
          <p:cNvSpPr txBox="1"/>
          <p:nvPr/>
        </p:nvSpPr>
        <p:spPr>
          <a:xfrm>
            <a:off x="7971984" y="4644016"/>
            <a:ext cx="2421303" cy="161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ea typeface="나눔바른고딕" panose="020B0603020101020101" pitchFamily="50" charset="-127"/>
                <a:cs typeface="Open Sans Light" panose="020B0306030504020204" pitchFamily="34" charset="0"/>
              </a:rPr>
              <a:t>CSS</a:t>
            </a:r>
          </a:p>
          <a:p>
            <a:pPr algn="ctr">
              <a:lnSpc>
                <a:spcPct val="200000"/>
              </a:lnSpc>
            </a:pPr>
            <a:r>
              <a:rPr lang="en-US" altLang="ko-KR" sz="1600" dirty="0">
                <a:ea typeface="나눔바른고딕" panose="020B0603020101020101" pitchFamily="50" charset="-127"/>
                <a:cs typeface="Open Sans Light" panose="020B0306030504020204" pitchFamily="34" charset="0"/>
              </a:rPr>
              <a:t>Google Material Design</a:t>
            </a:r>
          </a:p>
          <a:p>
            <a:pPr algn="ctr">
              <a:lnSpc>
                <a:spcPct val="200000"/>
              </a:lnSpc>
            </a:pPr>
            <a:r>
              <a:rPr lang="en-US" altLang="ko-KR" sz="1600" dirty="0">
                <a:ea typeface="나눔바른고딕" panose="020B0603020101020101" pitchFamily="50" charset="-127"/>
                <a:cs typeface="Open Sans Light" panose="020B0306030504020204" pitchFamily="34" charset="0"/>
              </a:rPr>
              <a:t>Twitter Bootstrap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E1384E-D1EF-4B64-89D6-2CAB8DE8A4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714" y="3660588"/>
            <a:ext cx="1496993" cy="123170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BF6BCFF-A658-4E7C-956C-9368D9B90F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891" y="3176271"/>
            <a:ext cx="931156" cy="93115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3DAF2D2-0A80-43BF-B05E-2C299D592E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91" y="1509575"/>
            <a:ext cx="1829248" cy="146339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963D13E-B301-434C-94C8-86524B007D83}"/>
              </a:ext>
            </a:extLst>
          </p:cNvPr>
          <p:cNvSpPr txBox="1"/>
          <p:nvPr/>
        </p:nvSpPr>
        <p:spPr>
          <a:xfrm>
            <a:off x="3105066" y="1659012"/>
            <a:ext cx="8574065" cy="842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 err="1">
                <a:ea typeface="나눔바른고딕" panose="020B0603020101020101" pitchFamily="50" charset="-127"/>
                <a:cs typeface="Open Sans Light" panose="020B0306030504020204" pitchFamily="34" charset="0"/>
              </a:rPr>
              <a:t>Blockly</a:t>
            </a:r>
            <a:r>
              <a:rPr lang="en-US" altLang="ko-KR" sz="1700" dirty="0">
                <a:ea typeface="나눔바른고딕" panose="020B0603020101020101" pitchFamily="50" charset="-127"/>
                <a:cs typeface="Open Sans Light" panose="020B0306030504020204" pitchFamily="34" charset="0"/>
              </a:rPr>
              <a:t> : </a:t>
            </a:r>
            <a:r>
              <a:rPr lang="ko-KR" altLang="en-US" sz="1700" dirty="0">
                <a:ea typeface="나눔바른고딕" panose="020B0603020101020101" pitchFamily="50" charset="-127"/>
                <a:cs typeface="Open Sans Light" panose="020B0306030504020204" pitchFamily="34" charset="0"/>
              </a:rPr>
              <a:t>구글에서 제공하는 오픈소스로</a:t>
            </a:r>
            <a:r>
              <a:rPr lang="en-US" altLang="ko-KR" sz="1700" dirty="0">
                <a:ea typeface="나눔바른고딕" panose="020B0603020101020101" pitchFamily="50" charset="-127"/>
                <a:cs typeface="Open Sans Light" panose="020B0306030504020204" pitchFamily="34" charset="0"/>
              </a:rPr>
              <a:t>, </a:t>
            </a:r>
            <a:r>
              <a:rPr lang="ko-KR" altLang="en-US" sz="1700" dirty="0">
                <a:ea typeface="나눔바른고딕" panose="020B0603020101020101" pitchFamily="50" charset="-127"/>
                <a:cs typeface="Open Sans Light" panose="020B0306030504020204" pitchFamily="34" charset="0"/>
              </a:rPr>
              <a:t>직관적인 그래픽 환경을 제공함</a:t>
            </a:r>
            <a:r>
              <a:rPr lang="en-US" altLang="ko-KR" sz="1700" dirty="0">
                <a:ea typeface="나눔바른고딕" panose="020B0603020101020101" pitchFamily="50" charset="-127"/>
                <a:cs typeface="Open Sans Light" panose="020B030603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700" dirty="0">
                <a:ea typeface="나눔바른고딕" panose="020B0603020101020101" pitchFamily="50" charset="-127"/>
                <a:cs typeface="Open Sans Light" panose="020B0306030504020204" pitchFamily="34" charset="0"/>
              </a:rPr>
              <a:t>              다양한 프로그래밍 언어로 변환 가능한 점을 이용해 툴 개발에 사용</a:t>
            </a:r>
            <a:r>
              <a:rPr lang="en-US" altLang="ko-KR" sz="1700" dirty="0">
                <a:ea typeface="나눔바른고딕" panose="020B0603020101020101" pitchFamily="50" charset="-127"/>
                <a:cs typeface="Open Sans Light" panose="020B03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5689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63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아쉬운 점 및 느낀 점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860447" y="3791914"/>
            <a:ext cx="106564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구상부터 설계</a:t>
            </a:r>
            <a:r>
              <a:rPr lang="en-US" altLang="ko-KR" sz="1600" dirty="0"/>
              <a:t>, </a:t>
            </a:r>
            <a:r>
              <a:rPr lang="ko-KR" altLang="en-US" sz="1600" dirty="0"/>
              <a:t>최종 발표까지 팀원과 함께 하면서 꽤나 즐거웠습니다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앞으로 개발자로 살아가면서 원하는 코딩을 할 일이 얼마나 있을지 모르겠지만</a:t>
            </a:r>
            <a:r>
              <a:rPr lang="en-US" altLang="ko-KR" sz="1600" dirty="0"/>
              <a:t>, </a:t>
            </a:r>
            <a:r>
              <a:rPr lang="ko-KR" altLang="en-US" sz="1600" dirty="0"/>
              <a:t>시간과 예산을 들여 이렇게 원하는 코딩을 한다는 경험이 꽤나 좋았습니다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팀으로 활동을 하면서 의견이 항상 합치하는 것은 아니어서 그런 상황들을 해결하는 것이 단체로 무언가를 함에 있어서 일어날 수 있는 일들이라는 것을 느꼈습니다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처음 시작할 때는 막막함이 다소 있었지만</a:t>
            </a:r>
            <a:r>
              <a:rPr lang="en-US" altLang="ko-KR" sz="1600" dirty="0"/>
              <a:t>, </a:t>
            </a:r>
            <a:r>
              <a:rPr lang="ko-KR" altLang="en-US" sz="1600" dirty="0"/>
              <a:t>팀원과 함께 의견을 공유하고 지도교수님께 첨언을 받아가면서 프로젝트가 하나둘씩 진행되는 것을 보면서 나름의 </a:t>
            </a:r>
            <a:r>
              <a:rPr lang="ko-KR" altLang="en-US" sz="1600" dirty="0" err="1"/>
              <a:t>흐뭇함도</a:t>
            </a:r>
            <a:r>
              <a:rPr lang="ko-KR" altLang="en-US" sz="1600" dirty="0"/>
              <a:t> 느꼈습니다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만약 기회가 된다면 다시금 이런 프로젝트를 해보고 싶습니다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860447" y="1665174"/>
            <a:ext cx="10683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웹을 개발함에 있어서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동학기</a:t>
            </a:r>
            <a:r>
              <a:rPr lang="ko-KR" altLang="en-US" sz="1600" dirty="0"/>
              <a:t> 웹프레임워크</a:t>
            </a:r>
            <a:r>
              <a:rPr lang="en-US" altLang="ko-KR" sz="1600" dirty="0"/>
              <a:t>2 </a:t>
            </a:r>
            <a:r>
              <a:rPr lang="ko-KR" altLang="en-US" sz="1600" dirty="0"/>
              <a:t>수업을 들으면서 </a:t>
            </a:r>
            <a:r>
              <a:rPr lang="en-US" altLang="ko-KR" sz="1600" dirty="0"/>
              <a:t>RESTful API</a:t>
            </a:r>
            <a:r>
              <a:rPr lang="ko-KR" altLang="en-US" sz="1600" dirty="0"/>
              <a:t>에 대해 처음 배웠습니다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그에 따라 </a:t>
            </a:r>
            <a:r>
              <a:rPr lang="ko-KR" altLang="en-US" sz="1600" dirty="0" err="1"/>
              <a:t>프론트엔드</a:t>
            </a:r>
            <a:r>
              <a:rPr lang="en-US" altLang="ko-KR" sz="1600" dirty="0"/>
              <a:t>/</a:t>
            </a:r>
            <a:r>
              <a:rPr lang="ko-KR" altLang="en-US" sz="1600" dirty="0" err="1"/>
              <a:t>백엔드를</a:t>
            </a:r>
            <a:r>
              <a:rPr lang="ko-KR" altLang="en-US" sz="1600" dirty="0"/>
              <a:t> 나눠서 개발하면서도 </a:t>
            </a:r>
            <a:r>
              <a:rPr lang="en-US" altLang="ko-KR" sz="1600" dirty="0"/>
              <a:t>REST </a:t>
            </a:r>
            <a:r>
              <a:rPr lang="ko-KR" altLang="en-US" sz="1600" dirty="0" err="1"/>
              <a:t>설계규칙을</a:t>
            </a:r>
            <a:r>
              <a:rPr lang="ko-KR" altLang="en-US" sz="1600" dirty="0"/>
              <a:t> 따르지 않았다는 점이 아쉬웠습니다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그리고</a:t>
            </a:r>
            <a:r>
              <a:rPr lang="en-US" altLang="ko-KR" sz="1600" dirty="0"/>
              <a:t>, </a:t>
            </a:r>
            <a:r>
              <a:rPr lang="ko-KR" altLang="en-US" sz="1600" dirty="0"/>
              <a:t>지난 학기에 </a:t>
            </a:r>
            <a:r>
              <a:rPr lang="en-US" altLang="ko-KR" sz="1600" dirty="0"/>
              <a:t>Angular</a:t>
            </a:r>
            <a:r>
              <a:rPr lang="ko-KR" altLang="en-US" sz="1600" dirty="0"/>
              <a:t>를 처음 써보고 두 번째로 쓰면서 나름 많이 늘었다고 생각했음에도 개발이 끝나고 보니 아쉬운 점들이 제법 있었습니다</a:t>
            </a:r>
            <a:r>
              <a:rPr lang="en-US" altLang="ko-KR" sz="1600" dirty="0"/>
              <a:t>. Angular</a:t>
            </a:r>
            <a:r>
              <a:rPr lang="ko-KR" altLang="en-US" sz="1600" dirty="0"/>
              <a:t>가 꽤나 강력한 </a:t>
            </a:r>
            <a:r>
              <a:rPr lang="ko-KR" altLang="en-US" sz="1600" dirty="0" err="1"/>
              <a:t>프론트엔드임에도</a:t>
            </a:r>
            <a:r>
              <a:rPr lang="ko-KR" altLang="en-US" sz="1600" dirty="0"/>
              <a:t> 전부 활용하지 못한 점이 살짝 아쉽습니다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마지막으로</a:t>
            </a:r>
            <a:r>
              <a:rPr lang="en-US" altLang="ko-KR" sz="1600" dirty="0"/>
              <a:t>, </a:t>
            </a:r>
            <a:r>
              <a:rPr lang="ko-KR" altLang="en-US" sz="1600" dirty="0"/>
              <a:t>크롬으로만 디버깅 하여 그 외의 브라우저와의 호환이 잘 안 된다는 점이 아쉽습니다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1102291" y="117987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아쉬운 점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02291" y="331347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느낀 점</a:t>
            </a:r>
          </a:p>
        </p:txBody>
      </p:sp>
    </p:spTree>
    <p:extLst>
      <p:ext uri="{BB962C8B-B14F-4D97-AF65-F5344CB8AC3E}">
        <p14:creationId xmlns:p14="http://schemas.microsoft.com/office/powerpoint/2010/main" val="1201760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3283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+mj-lt"/>
                <a:ea typeface="나눔바른고딕" panose="020B0603020101020101" pitchFamily="50" charset="-127"/>
                <a:cs typeface="Open Sans Semibold" panose="020B0706030804020204" pitchFamily="34" charset="0"/>
              </a:rPr>
              <a:t>프로젝트 구조</a:t>
            </a:r>
            <a:endParaRPr lang="ko-KR" altLang="en-US" sz="7200" dirty="0">
              <a:latin typeface="+mj-lt"/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  <a:endParaRPr lang="ko-KR" altLang="en-US" sz="2400" dirty="0">
              <a:latin typeface="+mj-l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A25C67-1F8F-48AF-B602-48D6240FD7C1}"/>
              </a:ext>
            </a:extLst>
          </p:cNvPr>
          <p:cNvSpPr/>
          <p:nvPr/>
        </p:nvSpPr>
        <p:spPr>
          <a:xfrm>
            <a:off x="7715490" y="1450798"/>
            <a:ext cx="3032567" cy="4790069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613B32-9B77-4488-B25A-A82920FBC3BD}"/>
              </a:ext>
            </a:extLst>
          </p:cNvPr>
          <p:cNvSpPr/>
          <p:nvPr/>
        </p:nvSpPr>
        <p:spPr>
          <a:xfrm>
            <a:off x="8023185" y="2345987"/>
            <a:ext cx="2417180" cy="34318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4B80534-7D83-4FF9-9068-A6176FED2DB5}"/>
              </a:ext>
            </a:extLst>
          </p:cNvPr>
          <p:cNvSpPr/>
          <p:nvPr/>
        </p:nvSpPr>
        <p:spPr>
          <a:xfrm>
            <a:off x="1072190" y="1451299"/>
            <a:ext cx="2376000" cy="18000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EAC3987-AF0E-4DB9-9865-BD89B44DE3C5}"/>
              </a:ext>
            </a:extLst>
          </p:cNvPr>
          <p:cNvSpPr/>
          <p:nvPr/>
        </p:nvSpPr>
        <p:spPr>
          <a:xfrm>
            <a:off x="4468333" y="1439886"/>
            <a:ext cx="2375398" cy="18000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89D04C5-996A-4AD0-8483-EE8D5A7FC42D}"/>
              </a:ext>
            </a:extLst>
          </p:cNvPr>
          <p:cNvCxnSpPr>
            <a:cxnSpLocks/>
            <a:stCxn id="30" idx="3"/>
            <a:endCxn id="32" idx="1"/>
          </p:cNvCxnSpPr>
          <p:nvPr/>
        </p:nvCxnSpPr>
        <p:spPr>
          <a:xfrm flipV="1">
            <a:off x="3448190" y="2339886"/>
            <a:ext cx="1020143" cy="1141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251B964-8591-46AC-85DF-BE1EF326DD09}"/>
              </a:ext>
            </a:extLst>
          </p:cNvPr>
          <p:cNvCxnSpPr>
            <a:cxnSpLocks/>
            <a:stCxn id="32" idx="3"/>
            <a:endCxn id="28" idx="1"/>
          </p:cNvCxnSpPr>
          <p:nvPr/>
        </p:nvCxnSpPr>
        <p:spPr>
          <a:xfrm>
            <a:off x="6843731" y="2339886"/>
            <a:ext cx="1179454" cy="1722048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D9DDB269-57D6-492C-9275-4A4575169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02" y="3748106"/>
            <a:ext cx="2081739" cy="242461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79A2A41-A643-446C-A7FD-A6988CFA253B}"/>
              </a:ext>
            </a:extLst>
          </p:cNvPr>
          <p:cNvSpPr txBox="1"/>
          <p:nvPr/>
        </p:nvSpPr>
        <p:spPr>
          <a:xfrm>
            <a:off x="4999461" y="6175878"/>
            <a:ext cx="1138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+mj-lt"/>
              </a:rPr>
              <a:t> User</a:t>
            </a:r>
            <a:endParaRPr lang="ko-KR" altLang="en-US" sz="2800" dirty="0">
              <a:latin typeface="+mj-lt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8BFED8C-6945-4FC5-82C5-24C81F12D467}"/>
              </a:ext>
            </a:extLst>
          </p:cNvPr>
          <p:cNvCxnSpPr>
            <a:cxnSpLocks/>
            <a:stCxn id="62" idx="0"/>
            <a:endCxn id="30" idx="2"/>
          </p:cNvCxnSpPr>
          <p:nvPr/>
        </p:nvCxnSpPr>
        <p:spPr>
          <a:xfrm flipV="1">
            <a:off x="1358572" y="3251299"/>
            <a:ext cx="901618" cy="49680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4" name="그림 73">
            <a:extLst>
              <a:ext uri="{FF2B5EF4-FFF2-40B4-BE49-F238E27FC236}">
                <a16:creationId xmlns:a16="http://schemas.microsoft.com/office/drawing/2014/main" id="{371B73FD-7FD7-4425-822A-FF96AF96F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413" y="3751264"/>
            <a:ext cx="2081739" cy="2424614"/>
          </a:xfrm>
          <a:prstGeom prst="rect">
            <a:avLst/>
          </a:prstGeom>
        </p:spPr>
      </p:pic>
      <p:sp>
        <p:nvSpPr>
          <p:cNvPr id="81" name="화살표: 왼쪽/오른쪽 80">
            <a:extLst>
              <a:ext uri="{FF2B5EF4-FFF2-40B4-BE49-F238E27FC236}">
                <a16:creationId xmlns:a16="http://schemas.microsoft.com/office/drawing/2014/main" id="{DB00B649-3AB5-4160-83D6-2109864AF922}"/>
              </a:ext>
            </a:extLst>
          </p:cNvPr>
          <p:cNvSpPr/>
          <p:nvPr/>
        </p:nvSpPr>
        <p:spPr>
          <a:xfrm>
            <a:off x="2189688" y="5511721"/>
            <a:ext cx="2697261" cy="410924"/>
          </a:xfrm>
          <a:prstGeom prst="leftRightArrow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91284B7-5E55-4EA2-9B98-76F64C906516}"/>
              </a:ext>
            </a:extLst>
          </p:cNvPr>
          <p:cNvSpPr txBox="1"/>
          <p:nvPr/>
        </p:nvSpPr>
        <p:spPr>
          <a:xfrm>
            <a:off x="2602020" y="5148237"/>
            <a:ext cx="1859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lt"/>
              </a:rPr>
              <a:t>Feedback</a:t>
            </a:r>
            <a:endParaRPr lang="ko-KR" altLang="en-US" dirty="0">
              <a:latin typeface="+mj-lt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131E33-EE74-4824-9D5D-9F7DCDCEE929}"/>
              </a:ext>
            </a:extLst>
          </p:cNvPr>
          <p:cNvSpPr txBox="1"/>
          <p:nvPr/>
        </p:nvSpPr>
        <p:spPr>
          <a:xfrm>
            <a:off x="634635" y="6168621"/>
            <a:ext cx="144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+mj-lt"/>
              </a:rPr>
              <a:t>Creator</a:t>
            </a:r>
            <a:endParaRPr lang="ko-KR" altLang="en-US" sz="2800" dirty="0">
              <a:latin typeface="+mj-lt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5973CD94-D57C-4710-B5F8-BCEB69492094}"/>
              </a:ext>
            </a:extLst>
          </p:cNvPr>
          <p:cNvCxnSpPr>
            <a:endCxn id="29" idx="1"/>
          </p:cNvCxnSpPr>
          <p:nvPr/>
        </p:nvCxnSpPr>
        <p:spPr>
          <a:xfrm flipV="1">
            <a:off x="6158374" y="4485232"/>
            <a:ext cx="2314002" cy="40442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317AA4D0-62E5-4504-B2EB-FEF113AB8848}"/>
              </a:ext>
            </a:extLst>
          </p:cNvPr>
          <p:cNvSpPr/>
          <p:nvPr/>
        </p:nvSpPr>
        <p:spPr>
          <a:xfrm>
            <a:off x="6596943" y="4502781"/>
            <a:ext cx="864319" cy="36932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lt"/>
              </a:rPr>
              <a:t>PLAY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272810" y="1232550"/>
            <a:ext cx="1071862" cy="39122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lt"/>
              </a:rPr>
              <a:t>Tool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669426" y="1227066"/>
            <a:ext cx="1071862" cy="391221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lt"/>
              </a:rPr>
              <a:t>DB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8023185" y="1250569"/>
            <a:ext cx="1572228" cy="39122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j-lt"/>
              </a:rPr>
              <a:t>게임 게시판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8255127" y="2177768"/>
            <a:ext cx="964002" cy="39122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+mj-lt"/>
              </a:rPr>
              <a:t>엔진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8472376" y="3767477"/>
            <a:ext cx="1493506" cy="1435510"/>
            <a:chOff x="8472376" y="3767477"/>
            <a:chExt cx="1493506" cy="1435510"/>
          </a:xfrm>
        </p:grpSpPr>
        <p:sp>
          <p:nvSpPr>
            <p:cNvPr id="29" name="모서리가 둥근 직사각형 28"/>
            <p:cNvSpPr/>
            <p:nvPr/>
          </p:nvSpPr>
          <p:spPr>
            <a:xfrm>
              <a:off x="8472376" y="3767477"/>
              <a:ext cx="1493506" cy="14355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DEA78589-A096-4120-AF8D-362534D44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723" y="3874826"/>
              <a:ext cx="1220812" cy="1220812"/>
            </a:xfrm>
            <a:prstGeom prst="rect">
              <a:avLst/>
            </a:prstGeom>
          </p:spPr>
        </p:pic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03" y="1939151"/>
            <a:ext cx="1149242" cy="98899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349" y="1818554"/>
            <a:ext cx="1074304" cy="1074304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767" y="2658717"/>
            <a:ext cx="938724" cy="93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47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3989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Open Sans Semibold" panose="020B0706030804020204" pitchFamily="34" charset="0"/>
              </a:rPr>
              <a:t>프로젝트 구조</a:t>
            </a:r>
            <a:endParaRPr lang="ko-KR" altLang="en-US" sz="7200" dirty="0">
              <a:latin typeface="나눔바른고딕" panose="020B0603020101020101" pitchFamily="50" charset="-127"/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42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lt"/>
              </a:rPr>
              <a:t>1</a:t>
            </a:r>
            <a:endParaRPr lang="ko-KR" altLang="en-US" sz="2400" dirty="0">
              <a:latin typeface="+mj-l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7123" y="2083559"/>
            <a:ext cx="3049075" cy="100866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Stage 1.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적 몬스터가 나타났다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7123" y="3092227"/>
            <a:ext cx="3049075" cy="44305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싸운다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67123" y="3528832"/>
            <a:ext cx="3049075" cy="44305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도망친다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90240" y="2800533"/>
            <a:ext cx="3129699" cy="499621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경험치 </a:t>
            </a:r>
            <a:r>
              <a:rPr lang="en-US" altLang="ko-KR" dirty="0">
                <a:solidFill>
                  <a:schemeClr val="tx1"/>
                </a:solidFill>
              </a:rPr>
              <a:t>20</a:t>
            </a:r>
            <a:r>
              <a:rPr lang="ko-KR" altLang="en-US" dirty="0">
                <a:solidFill>
                  <a:schemeClr val="tx1"/>
                </a:solidFill>
              </a:rPr>
              <a:t>↑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체력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r>
              <a:rPr lang="ko-KR" altLang="en-US" dirty="0">
                <a:solidFill>
                  <a:schemeClr val="tx1"/>
                </a:solidFill>
              </a:rPr>
              <a:t>↓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390240" y="3863381"/>
            <a:ext cx="3129699" cy="49962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파라미터</a:t>
            </a:r>
            <a:r>
              <a:rPr lang="ko-KR" altLang="en-US" dirty="0">
                <a:solidFill>
                  <a:schemeClr val="tx1"/>
                </a:solidFill>
              </a:rPr>
              <a:t> 값 변화 없음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393981" y="1400249"/>
            <a:ext cx="3049075" cy="100866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Stage 2. (phase1)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부상을 치유해야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393981" y="2408917"/>
            <a:ext cx="3049075" cy="4430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진료소로 향한다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393981" y="2845522"/>
            <a:ext cx="3049075" cy="4430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약초를 찾아본다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393981" y="3863381"/>
            <a:ext cx="3049075" cy="100866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Stage 2. (phase2)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근처의 숲으로 들어왔다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393981" y="4872049"/>
            <a:ext cx="3049075" cy="443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숲을 탐색한다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393981" y="5308654"/>
            <a:ext cx="3049075" cy="4430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야영지를 꾸린다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37415" y="4352530"/>
            <a:ext cx="2789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각 챕터는 지문</a:t>
            </a:r>
            <a:r>
              <a:rPr lang="en-US" altLang="ko-KR" dirty="0"/>
              <a:t>, </a:t>
            </a:r>
            <a:r>
              <a:rPr lang="ko-KR" altLang="en-US" dirty="0"/>
              <a:t>선택지로</a:t>
            </a:r>
            <a:endParaRPr lang="en-US" altLang="ko-KR" dirty="0"/>
          </a:p>
          <a:p>
            <a:r>
              <a:rPr lang="ko-KR" altLang="en-US" dirty="0"/>
              <a:t>이루어짐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85965" y="4482445"/>
            <a:ext cx="2738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선택지 선택을 통해</a:t>
            </a:r>
            <a:endParaRPr lang="en-US" altLang="ko-KR" dirty="0"/>
          </a:p>
          <a:p>
            <a:r>
              <a:rPr lang="ko-KR" altLang="en-US" dirty="0"/>
              <a:t>게임 개발자가 설정한</a:t>
            </a:r>
            <a:endParaRPr lang="en-US" altLang="ko-KR" dirty="0"/>
          </a:p>
          <a:p>
            <a:r>
              <a:rPr lang="ko-KR" altLang="en-US" dirty="0" err="1"/>
              <a:t>파라미터</a:t>
            </a:r>
            <a:r>
              <a:rPr lang="ko-KR" altLang="en-US" dirty="0"/>
              <a:t> 값에 변화를 줌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93981" y="5908429"/>
            <a:ext cx="3199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해당 </a:t>
            </a:r>
            <a:r>
              <a:rPr lang="ko-KR" altLang="en-US" dirty="0" err="1"/>
              <a:t>파라미터</a:t>
            </a:r>
            <a:r>
              <a:rPr lang="ko-KR" altLang="en-US" dirty="0"/>
              <a:t> 값에 기반하여</a:t>
            </a:r>
            <a:endParaRPr lang="en-US" altLang="ko-KR" dirty="0"/>
          </a:p>
          <a:p>
            <a:r>
              <a:rPr lang="ko-KR" altLang="en-US" dirty="0"/>
              <a:t>다음 챕터 지문으로 이동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832929" y="1167121"/>
            <a:ext cx="3251386" cy="494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Open Sans Extrabold" panose="020B0906030804020204" pitchFamily="34" charset="0"/>
              </a:rPr>
              <a:t>게임의 형태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  <a:cs typeface="Open Sans Extrabold" panose="020B0906030804020204" pitchFamily="34" charset="0"/>
            </a:endParaRPr>
          </a:p>
        </p:txBody>
      </p:sp>
      <p:cxnSp>
        <p:nvCxnSpPr>
          <p:cNvPr id="47" name="직선 연결선 46"/>
          <p:cNvCxnSpPr>
            <a:cxnSpLocks/>
          </p:cNvCxnSpPr>
          <p:nvPr/>
        </p:nvCxnSpPr>
        <p:spPr>
          <a:xfrm>
            <a:off x="832929" y="1728226"/>
            <a:ext cx="532914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38FCBB9C-25D0-4B31-9034-F3C4A6650769}"/>
              </a:ext>
            </a:extLst>
          </p:cNvPr>
          <p:cNvCxnSpPr>
            <a:stCxn id="18" idx="3"/>
            <a:endCxn id="5" idx="1"/>
          </p:cNvCxnSpPr>
          <p:nvPr/>
        </p:nvCxnSpPr>
        <p:spPr>
          <a:xfrm flipV="1">
            <a:off x="3516198" y="3050344"/>
            <a:ext cx="874042" cy="26341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D9DD9014-B99C-4078-9529-5437FDD7D473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>
            <a:off x="3516198" y="3750362"/>
            <a:ext cx="874042" cy="36283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C2DEC0A-F13B-4006-961E-D246E259283A}"/>
              </a:ext>
            </a:extLst>
          </p:cNvPr>
          <p:cNvCxnSpPr>
            <a:stCxn id="22" idx="3"/>
            <a:endCxn id="31" idx="1"/>
          </p:cNvCxnSpPr>
          <p:nvPr/>
        </p:nvCxnSpPr>
        <p:spPr>
          <a:xfrm>
            <a:off x="7519939" y="4113192"/>
            <a:ext cx="874042" cy="2545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FD439013-2E7C-4490-A65D-7FB911FDFEB3}"/>
              </a:ext>
            </a:extLst>
          </p:cNvPr>
          <p:cNvCxnSpPr>
            <a:stCxn id="5" idx="3"/>
            <a:endCxn id="27" idx="1"/>
          </p:cNvCxnSpPr>
          <p:nvPr/>
        </p:nvCxnSpPr>
        <p:spPr>
          <a:xfrm flipV="1">
            <a:off x="7519939" y="1904583"/>
            <a:ext cx="874042" cy="11457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233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519924" y="1358829"/>
            <a:ext cx="62481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  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사이트로서의 기본적인 기능</a:t>
            </a:r>
            <a:endParaRPr lang="en-US" altLang="ko-KR" sz="32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sz="24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 marL="627063" lvl="1" indent="-16986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회원가입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회원정보수정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&amp;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로그인</a:t>
            </a:r>
            <a:endParaRPr lang="en-US" altLang="ko-KR" sz="2000" dirty="0"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marL="627063" lvl="1" indent="-169863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marL="627063" lvl="1" indent="-16986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게시글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작성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수정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삭제</a:t>
            </a:r>
            <a:endParaRPr lang="en-US" altLang="ko-KR" sz="2000" dirty="0"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marL="627063" lvl="1" indent="-169863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ea typeface="Noto Sans CJK KR Light" panose="020B0300000000000000" pitchFamily="34" charset="-127"/>
              <a:cs typeface="Open Sans Light" panose="020B0306030504020204" pitchFamily="34" charset="0"/>
            </a:endParaRPr>
          </a:p>
          <a:p>
            <a:pPr marL="627063" lvl="1" indent="-169863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게시글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댓글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(+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대댓글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)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63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9459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32929" y="1624301"/>
            <a:ext cx="100886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  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회원가입 </a:t>
            </a:r>
            <a:r>
              <a:rPr lang="en-US" altLang="ko-KR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&amp; 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로그인</a:t>
            </a:r>
            <a:endParaRPr lang="en-US" altLang="ko-KR" sz="32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>
              <a:lnSpc>
                <a:spcPct val="200000"/>
              </a:lnSpc>
            </a:pPr>
            <a:endParaRPr lang="en-US" altLang="ko-KR" sz="10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회원가입을 할 경우 비밀번호는 </a:t>
            </a:r>
            <a:r>
              <a:rPr lang="en-US" altLang="ko-KR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Bcrypt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패키지를 통해 암호화 되어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DB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에 저장되며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,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로그인 할 때에는 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JWT 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토큰 방식을 이용하여 로그인 하게 됩니다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63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8107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32929" y="1624301"/>
            <a:ext cx="1008863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4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 </a:t>
            </a:r>
            <a:r>
              <a:rPr lang="ko-KR" altLang="en-US" sz="3200" dirty="0" err="1">
                <a:ea typeface="Noto Sans CJK KR Bold" panose="020B0800000000000000" pitchFamily="34" charset="-127"/>
                <a:cs typeface="Open Sans Light" panose="020B0306030504020204" pitchFamily="34" charset="0"/>
              </a:rPr>
              <a:t>게시글</a:t>
            </a:r>
            <a:r>
              <a:rPr lang="ko-KR" altLang="en-US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 댓글 </a:t>
            </a:r>
            <a:r>
              <a:rPr lang="en-US" altLang="ko-KR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(+ </a:t>
            </a:r>
            <a:r>
              <a:rPr lang="ko-KR" altLang="en-US" sz="3200" dirty="0" err="1">
                <a:ea typeface="Noto Sans CJK KR Bold" panose="020B0800000000000000" pitchFamily="34" charset="-127"/>
                <a:cs typeface="Open Sans Light" panose="020B0306030504020204" pitchFamily="34" charset="0"/>
              </a:rPr>
              <a:t>대댓글</a:t>
            </a:r>
            <a:r>
              <a:rPr lang="en-US" altLang="ko-KR" sz="3200" dirty="0">
                <a:ea typeface="Noto Sans CJK KR Bold" panose="020B0800000000000000" pitchFamily="34" charset="-127"/>
                <a:cs typeface="Open Sans Light" panose="020B0306030504020204" pitchFamily="34" charset="0"/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sz="1000" dirty="0">
              <a:ea typeface="Noto Sans CJK KR Bold" panose="020B0800000000000000" pitchFamily="34" charset="-127"/>
              <a:cs typeface="Open Sans Light" panose="020B0306030504020204" pitchFamily="34" charset="0"/>
            </a:endParaRPr>
          </a:p>
          <a:p>
            <a:pPr lvl="1">
              <a:lnSpc>
                <a:spcPct val="200000"/>
              </a:lnSpc>
            </a:pP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댓글로 링크를 작성하면 별다른 처리 없이 클릭할 수 있는 링크로 등록됩니다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댓글을 쓸 때 대괄호를 두 번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( [[ )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입력하게 되면 그 글에 댓글을 쓴 사람 목록을 불러와서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태그할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수 있게 됩니다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  <a:p>
            <a:pPr lvl="1">
              <a:lnSpc>
                <a:spcPct val="200000"/>
              </a:lnSpc>
            </a:pP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다른 사람의 댓글의 프로필 이미지를 누르면 그 사람의 댓글에 </a:t>
            </a:r>
            <a:r>
              <a:rPr lang="ko-KR" altLang="en-US" sz="2000" dirty="0" err="1">
                <a:ea typeface="Noto Sans CJK KR Light" panose="020B0300000000000000" pitchFamily="34" charset="-127"/>
                <a:cs typeface="Open Sans Light" panose="020B0306030504020204" pitchFamily="34" charset="0"/>
              </a:rPr>
              <a:t>대댓글을</a:t>
            </a:r>
            <a:r>
              <a:rPr lang="ko-KR" altLang="en-US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 쓸 수 있습니다</a:t>
            </a:r>
            <a:r>
              <a:rPr lang="en-US" altLang="ko-KR" sz="2000" dirty="0">
                <a:ea typeface="Noto Sans CJK KR Light" panose="020B0300000000000000" pitchFamily="34" charset="-127"/>
                <a:cs typeface="Open Sans Light" panose="020B0306030504020204" pitchFamily="34" charset="0"/>
              </a:rPr>
              <a:t>.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63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70988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631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개발 내용 </a:t>
            </a:r>
            <a:r>
              <a:rPr lang="en-US" altLang="ko-KR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&amp; </a:t>
            </a:r>
            <a:r>
              <a:rPr lang="ko-KR" altLang="en-US" sz="3200" dirty="0">
                <a:ea typeface="나눔바른고딕" panose="020B0603020101020101" pitchFamily="50" charset="-127"/>
                <a:cs typeface="Open Sans Semibold" panose="020B0706030804020204" pitchFamily="34" charset="0"/>
              </a:rPr>
              <a:t>시행착오</a:t>
            </a:r>
            <a:endParaRPr lang="ko-KR" altLang="en-US" sz="7200" dirty="0">
              <a:ea typeface="나눔바른고딕" panose="020B0603020101020101" pitchFamily="50" charset="-127"/>
              <a:cs typeface="Open Sans Semibold" panose="020B0706030804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ko-KR" altLang="en-US" sz="2400" dirty="0"/>
          </a:p>
        </p:txBody>
      </p:sp>
      <p:pic>
        <p:nvPicPr>
          <p:cNvPr id="3" name="bandicam 2019-06-19 16-11-53-8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4830" y="1467331"/>
            <a:ext cx="6636070" cy="431354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8239760" y="3111586"/>
            <a:ext cx="20217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다른 사람 태그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대댓글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64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2162</TotalTime>
  <Words>1550</Words>
  <Application>Microsoft Macintosh PowerPoint</Application>
  <PresentationFormat>와이드스크린</PresentationFormat>
  <Paragraphs>276</Paragraphs>
  <Slides>32</Slides>
  <Notes>31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나눔바른고딕</vt:lpstr>
      <vt:lpstr>맑은 고딕</vt:lpstr>
      <vt:lpstr>Noto Sans CJK KR Bold</vt:lpstr>
      <vt:lpstr>Noto Sans CJK KR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Bella</dc:creator>
  <cp:lastModifiedBy>Jaehoon Park</cp:lastModifiedBy>
  <cp:revision>135</cp:revision>
  <dcterms:created xsi:type="dcterms:W3CDTF">2018-01-15T00:40:39Z</dcterms:created>
  <dcterms:modified xsi:type="dcterms:W3CDTF">2021-04-24T08:50:02Z</dcterms:modified>
</cp:coreProperties>
</file>